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94"/>
  </p:notesMasterIdLst>
  <p:sldIdLst>
    <p:sldId id="256" r:id="rId2"/>
    <p:sldId id="257" r:id="rId3"/>
    <p:sldId id="357" r:id="rId4"/>
    <p:sldId id="539" r:id="rId5"/>
    <p:sldId id="540" r:id="rId6"/>
    <p:sldId id="541" r:id="rId7"/>
    <p:sldId id="542" r:id="rId8"/>
    <p:sldId id="547" r:id="rId9"/>
    <p:sldId id="548" r:id="rId10"/>
    <p:sldId id="543" r:id="rId11"/>
    <p:sldId id="544" r:id="rId12"/>
    <p:sldId id="546" r:id="rId13"/>
    <p:sldId id="549" r:id="rId14"/>
    <p:sldId id="550" r:id="rId15"/>
    <p:sldId id="627" r:id="rId16"/>
    <p:sldId id="545" r:id="rId17"/>
    <p:sldId id="367" r:id="rId18"/>
    <p:sldId id="551" r:id="rId19"/>
    <p:sldId id="552" r:id="rId20"/>
    <p:sldId id="553" r:id="rId21"/>
    <p:sldId id="554" r:id="rId22"/>
    <p:sldId id="555" r:id="rId23"/>
    <p:sldId id="556" r:id="rId24"/>
    <p:sldId id="558" r:id="rId25"/>
    <p:sldId id="559" r:id="rId26"/>
    <p:sldId id="557" r:id="rId27"/>
    <p:sldId id="560" r:id="rId28"/>
    <p:sldId id="561" r:id="rId29"/>
    <p:sldId id="562" r:id="rId30"/>
    <p:sldId id="563" r:id="rId31"/>
    <p:sldId id="564" r:id="rId32"/>
    <p:sldId id="626" r:id="rId33"/>
    <p:sldId id="565" r:id="rId34"/>
    <p:sldId id="613" r:id="rId35"/>
    <p:sldId id="614" r:id="rId36"/>
    <p:sldId id="615" r:id="rId37"/>
    <p:sldId id="616" r:id="rId38"/>
    <p:sldId id="617" r:id="rId39"/>
    <p:sldId id="618" r:id="rId40"/>
    <p:sldId id="619" r:id="rId41"/>
    <p:sldId id="620" r:id="rId42"/>
    <p:sldId id="621" r:id="rId43"/>
    <p:sldId id="622" r:id="rId44"/>
    <p:sldId id="623" r:id="rId45"/>
    <p:sldId id="624" r:id="rId46"/>
    <p:sldId id="625" r:id="rId47"/>
    <p:sldId id="384" r:id="rId48"/>
    <p:sldId id="567" r:id="rId49"/>
    <p:sldId id="568" r:id="rId50"/>
    <p:sldId id="577" r:id="rId51"/>
    <p:sldId id="569" r:id="rId52"/>
    <p:sldId id="570" r:id="rId53"/>
    <p:sldId id="571" r:id="rId54"/>
    <p:sldId id="572" r:id="rId55"/>
    <p:sldId id="573" r:id="rId56"/>
    <p:sldId id="574" r:id="rId57"/>
    <p:sldId id="575" r:id="rId58"/>
    <p:sldId id="576" r:id="rId59"/>
    <p:sldId id="578" r:id="rId60"/>
    <p:sldId id="579" r:id="rId61"/>
    <p:sldId id="580" r:id="rId62"/>
    <p:sldId id="581" r:id="rId63"/>
    <p:sldId id="582" r:id="rId64"/>
    <p:sldId id="583" r:id="rId65"/>
    <p:sldId id="584" r:id="rId66"/>
    <p:sldId id="585" r:id="rId67"/>
    <p:sldId id="586" r:id="rId68"/>
    <p:sldId id="587" r:id="rId69"/>
    <p:sldId id="588" r:id="rId70"/>
    <p:sldId id="589" r:id="rId71"/>
    <p:sldId id="590" r:id="rId72"/>
    <p:sldId id="591" r:id="rId73"/>
    <p:sldId id="592" r:id="rId74"/>
    <p:sldId id="593" r:id="rId75"/>
    <p:sldId id="594" r:id="rId76"/>
    <p:sldId id="595" r:id="rId77"/>
    <p:sldId id="596" r:id="rId78"/>
    <p:sldId id="597" r:id="rId79"/>
    <p:sldId id="598" r:id="rId80"/>
    <p:sldId id="599" r:id="rId81"/>
    <p:sldId id="600" r:id="rId82"/>
    <p:sldId id="601" r:id="rId83"/>
    <p:sldId id="602" r:id="rId84"/>
    <p:sldId id="603" r:id="rId85"/>
    <p:sldId id="604" r:id="rId86"/>
    <p:sldId id="605" r:id="rId87"/>
    <p:sldId id="608" r:id="rId88"/>
    <p:sldId id="612" r:id="rId89"/>
    <p:sldId id="606" r:id="rId90"/>
    <p:sldId id="611" r:id="rId91"/>
    <p:sldId id="610" r:id="rId92"/>
    <p:sldId id="440" r:id="rId93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89C332-5D43-4A60-A3F4-80866F5E9B56}">
          <p14:sldIdLst>
            <p14:sldId id="256"/>
            <p14:sldId id="257"/>
          </p14:sldIdLst>
        </p14:section>
        <p14:section name="查找的基本概念" id="{D23FD877-47E3-4561-A0B9-21DFE45B40FF}">
          <p14:sldIdLst>
            <p14:sldId id="357"/>
            <p14:sldId id="539"/>
            <p14:sldId id="540"/>
            <p14:sldId id="541"/>
            <p14:sldId id="542"/>
            <p14:sldId id="547"/>
            <p14:sldId id="548"/>
            <p14:sldId id="543"/>
            <p14:sldId id="544"/>
            <p14:sldId id="546"/>
            <p14:sldId id="549"/>
            <p14:sldId id="550"/>
            <p14:sldId id="627"/>
            <p14:sldId id="545"/>
          </p14:sldIdLst>
        </p14:section>
        <p14:section name="顺序查找法" id="{5758271F-E5C1-44CF-AA38-3E519AEE3AA1}">
          <p14:sldIdLst>
            <p14:sldId id="367"/>
            <p14:sldId id="551"/>
            <p14:sldId id="552"/>
            <p14:sldId id="553"/>
            <p14:sldId id="554"/>
            <p14:sldId id="555"/>
            <p14:sldId id="556"/>
            <p14:sldId id="558"/>
            <p14:sldId id="559"/>
            <p14:sldId id="557"/>
            <p14:sldId id="560"/>
            <p14:sldId id="561"/>
            <p14:sldId id="562"/>
            <p14:sldId id="563"/>
            <p14:sldId id="564"/>
          </p14:sldIdLst>
        </p14:section>
        <p14:section name="分块查找法" id="{DB05F7A2-BDA7-4597-BFA3-579766ED0925}">
          <p14:sldIdLst>
            <p14:sldId id="626"/>
            <p14:sldId id="565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</p14:sldIdLst>
        </p14:section>
        <p14:section name="折半查找法" id="{192923B8-86CB-4328-A890-E6340C477F97}">
          <p14:sldIdLst>
            <p14:sldId id="384"/>
            <p14:sldId id="567"/>
            <p14:sldId id="568"/>
            <p14:sldId id="577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8"/>
            <p14:sldId id="612"/>
            <p14:sldId id="606"/>
            <p14:sldId id="611"/>
            <p14:sldId id="610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0719" autoAdjust="0"/>
  </p:normalViewPr>
  <p:slideViewPr>
    <p:cSldViewPr>
      <p:cViewPr varScale="1">
        <p:scale>
          <a:sx n="63" d="100"/>
          <a:sy n="63" d="100"/>
        </p:scale>
        <p:origin x="405" y="3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440" y="5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3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866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itchFamily="34" charset="0"/>
              </a:rPr>
              <a:pPr/>
              <a:t>1</a:t>
            </a:fld>
            <a:endParaRPr lang="en-US" altLang="zh-CN">
              <a:latin typeface="Tahoma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134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3F99A-144B-4B98-BE8F-D3CDFEE60898}" type="slidenum">
              <a:rPr lang="en-US" altLang="zh-CN"/>
              <a:pPr/>
              <a:t>87</a:t>
            </a:fld>
            <a:endParaRPr lang="en-US" altLang="zh-CN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与书上的字典查找法有区别</a:t>
            </a:r>
          </a:p>
        </p:txBody>
      </p:sp>
    </p:spTree>
    <p:extLst>
      <p:ext uri="{BB962C8B-B14F-4D97-AF65-F5344CB8AC3E}">
        <p14:creationId xmlns:p14="http://schemas.microsoft.com/office/powerpoint/2010/main" val="281522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265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使用非关键字属性查找时，结果可能不唯一的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058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927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⽤查找判定树分析</a:t>
            </a:r>
            <a:r>
              <a:rPr lang="en-US" altLang="zh-CN" dirty="0"/>
              <a:t>ASL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819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⽤查找判定树分析</a:t>
            </a:r>
            <a:r>
              <a:rPr lang="en-US" altLang="zh-CN" dirty="0"/>
              <a:t>ASL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568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253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主要考虑查找成功情况，查找失败情况更为复杂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584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56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49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0168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65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4622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92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131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2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8223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27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23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71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8" name="页脚占位符 3"/>
          <p:cNvSpPr txBox="1">
            <a:spLocks/>
          </p:cNvSpPr>
          <p:nvPr userDrawn="1"/>
        </p:nvSpPr>
        <p:spPr bwMode="auto">
          <a:xfrm>
            <a:off x="4461835" y="6240257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itchFamily="2" charset="-122"/>
              </a:rPr>
              <a:t>复旦大学软件学院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查找算法的评价指标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1622221"/>
            <a:ext cx="10775552" cy="46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32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查找算法的评价指标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1386050"/>
            <a:ext cx="9623424" cy="51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4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查找算法的评价指标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2" y="1263706"/>
            <a:ext cx="9911456" cy="53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46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查找算法的评价指标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衡量查找算法好坏的因素包括</a:t>
            </a:r>
            <a:endParaRPr lang="en-US" altLang="zh-CN" sz="3200" dirty="0"/>
          </a:p>
          <a:p>
            <a:pPr lvl="1"/>
            <a:r>
              <a:rPr lang="zh-CN" altLang="en-US" sz="2800" dirty="0"/>
              <a:t>算法执行所需要的时间</a:t>
            </a:r>
          </a:p>
          <a:p>
            <a:pPr lvl="2"/>
            <a:r>
              <a:rPr lang="zh-CN" altLang="en-US" sz="2400" dirty="0"/>
              <a:t>最差查找时间和最优查找时间</a:t>
            </a:r>
          </a:p>
          <a:p>
            <a:pPr lvl="2"/>
            <a:r>
              <a:rPr lang="zh-CN" altLang="en-US" sz="2400" dirty="0"/>
              <a:t>平均查找长度和平均查找时间</a:t>
            </a:r>
          </a:p>
          <a:p>
            <a:pPr lvl="2"/>
            <a:r>
              <a:rPr lang="zh-CN" altLang="en-US" sz="2400" dirty="0"/>
              <a:t>查找成功时间和查找不成功时间</a:t>
            </a:r>
          </a:p>
          <a:p>
            <a:pPr lvl="1"/>
            <a:r>
              <a:rPr lang="zh-CN" altLang="en-US" sz="2800" dirty="0"/>
              <a:t>算法执行所需要的附加空间</a:t>
            </a:r>
          </a:p>
          <a:p>
            <a:pPr lvl="1"/>
            <a:r>
              <a:rPr lang="zh-CN" altLang="en-US" sz="2800" dirty="0"/>
              <a:t>算法本身的复杂程度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612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常见的查找算法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3200" dirty="0"/>
              <a:t>顺序结构</a:t>
            </a:r>
            <a:endParaRPr lang="en-US" altLang="zh-CN" sz="3200" dirty="0"/>
          </a:p>
          <a:p>
            <a:pPr lvl="1"/>
            <a:r>
              <a:rPr lang="zh-CN" altLang="en-US" sz="2800" dirty="0"/>
              <a:t>无序</a:t>
            </a:r>
            <a:endParaRPr lang="en-US" altLang="zh-CN" sz="2800" dirty="0"/>
          </a:p>
          <a:p>
            <a:pPr lvl="2"/>
            <a:r>
              <a:rPr lang="zh-CN" altLang="en-US" sz="2400" dirty="0"/>
              <a:t>顺序</a:t>
            </a:r>
            <a:endParaRPr lang="en-US" altLang="zh-CN" sz="2400" dirty="0"/>
          </a:p>
          <a:p>
            <a:pPr lvl="2"/>
            <a:r>
              <a:rPr lang="zh-CN" altLang="en-US" sz="2400" dirty="0"/>
              <a:t>分块</a:t>
            </a:r>
            <a:endParaRPr lang="en-US" altLang="zh-CN" sz="2400" dirty="0"/>
          </a:p>
          <a:p>
            <a:pPr lvl="2"/>
            <a:r>
              <a:rPr lang="zh-CN" altLang="en-US" sz="2400" dirty="0"/>
              <a:t>散列（</a:t>
            </a:r>
            <a:r>
              <a:rPr lang="en-US" altLang="zh-CN" sz="2400" dirty="0"/>
              <a:t>Hash</a:t>
            </a:r>
            <a:r>
              <a:rPr lang="zh-CN" altLang="en-US" sz="2400"/>
              <a:t>）</a:t>
            </a:r>
            <a:endParaRPr lang="en-US" altLang="zh-CN" sz="2400" dirty="0"/>
          </a:p>
          <a:p>
            <a:pPr lvl="1"/>
            <a:r>
              <a:rPr lang="zh-CN" altLang="en-US" sz="2800" dirty="0"/>
              <a:t>有序</a:t>
            </a:r>
            <a:endParaRPr lang="en-US" altLang="zh-CN" sz="2800" dirty="0"/>
          </a:p>
          <a:p>
            <a:pPr lvl="2"/>
            <a:r>
              <a:rPr lang="zh-CN" altLang="en-US" sz="2400" dirty="0"/>
              <a:t>二分</a:t>
            </a:r>
            <a:r>
              <a:rPr lang="en-US" altLang="zh-CN" sz="2400" dirty="0"/>
              <a:t>/</a:t>
            </a:r>
            <a:r>
              <a:rPr lang="zh-CN" altLang="en-US" sz="2400" dirty="0"/>
              <a:t>折半</a:t>
            </a:r>
            <a:endParaRPr lang="en-US" altLang="zh-CN" sz="2400" dirty="0"/>
          </a:p>
          <a:p>
            <a:pPr lvl="2"/>
            <a:r>
              <a:rPr lang="zh-CN" altLang="en-US" sz="2400" dirty="0"/>
              <a:t>插值</a:t>
            </a:r>
            <a:endParaRPr lang="en-US" altLang="zh-CN" sz="2400" dirty="0"/>
          </a:p>
          <a:p>
            <a:pPr lvl="2"/>
            <a:r>
              <a:rPr lang="zh-CN" altLang="en-US" sz="2400" dirty="0"/>
              <a:t>斐波那契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3200" dirty="0"/>
              <a:t>链式结构</a:t>
            </a:r>
            <a:endParaRPr lang="en-US" altLang="zh-CN" sz="3200" dirty="0"/>
          </a:p>
          <a:p>
            <a:pPr lvl="1"/>
            <a:r>
              <a:rPr lang="zh-CN" altLang="en-US" sz="2800" dirty="0"/>
              <a:t>无序</a:t>
            </a:r>
            <a:endParaRPr lang="en-US" altLang="zh-CN" sz="2800" dirty="0"/>
          </a:p>
          <a:p>
            <a:pPr lvl="2"/>
            <a:r>
              <a:rPr lang="zh-CN" altLang="en-US" sz="2400" dirty="0"/>
              <a:t>顺序</a:t>
            </a:r>
            <a:endParaRPr lang="en-US" altLang="zh-CN" sz="2400" dirty="0"/>
          </a:p>
          <a:p>
            <a:pPr lvl="2"/>
            <a:r>
              <a:rPr lang="zh-CN" altLang="en-US" sz="2400" dirty="0"/>
              <a:t>分块</a:t>
            </a:r>
            <a:endParaRPr lang="en-US" altLang="zh-CN" sz="2400" dirty="0"/>
          </a:p>
          <a:p>
            <a:pPr lvl="1"/>
            <a:r>
              <a:rPr lang="zh-CN" altLang="en-US" sz="2800" dirty="0"/>
              <a:t>有序</a:t>
            </a:r>
            <a:endParaRPr lang="en-US" altLang="zh-CN" sz="2800" dirty="0"/>
          </a:p>
          <a:p>
            <a:pPr lvl="2"/>
            <a:r>
              <a:rPr lang="zh-CN" altLang="en-US" sz="2400" dirty="0"/>
              <a:t>跳跃表</a:t>
            </a:r>
            <a:endParaRPr lang="en-US" altLang="zh-CN" sz="2400" dirty="0"/>
          </a:p>
          <a:p>
            <a:pPr lvl="2"/>
            <a:r>
              <a:rPr lang="en-US" altLang="zh-CN" sz="2400" dirty="0"/>
              <a:t>BST</a:t>
            </a:r>
            <a:r>
              <a:rPr lang="zh-CN" altLang="en-US" sz="2400" dirty="0"/>
              <a:t>树</a:t>
            </a:r>
            <a:endParaRPr lang="en-US" altLang="zh-CN" sz="2400" dirty="0"/>
          </a:p>
          <a:p>
            <a:pPr lvl="2"/>
            <a:r>
              <a:rPr lang="en-US" altLang="zh-CN" sz="2400" dirty="0"/>
              <a:t>AVL</a:t>
            </a:r>
            <a:r>
              <a:rPr lang="zh-CN" altLang="en-US" sz="2400" dirty="0"/>
              <a:t>树、旋转树、红黑树</a:t>
            </a:r>
            <a:endParaRPr lang="en-US" altLang="zh-CN" sz="2400" dirty="0"/>
          </a:p>
          <a:p>
            <a:pPr lvl="2"/>
            <a:r>
              <a:rPr lang="en-US" altLang="zh-CN" sz="2400" dirty="0"/>
              <a:t>B</a:t>
            </a:r>
            <a:r>
              <a:rPr lang="zh-CN" altLang="en-US" sz="2400" dirty="0"/>
              <a:t>树和</a:t>
            </a:r>
            <a:r>
              <a:rPr lang="en-US" altLang="zh-CN" sz="2400" dirty="0"/>
              <a:t>B+</a:t>
            </a:r>
            <a:r>
              <a:rPr lang="zh-CN" altLang="en-US" sz="2400" dirty="0"/>
              <a:t>树</a:t>
            </a:r>
            <a:endParaRPr lang="en-US" altLang="zh-CN" sz="2400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511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查找算法的分类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505569"/>
              </p:ext>
            </p:extLst>
          </p:nvPr>
        </p:nvGraphicFramePr>
        <p:xfrm>
          <a:off x="1117600" y="1905000"/>
          <a:ext cx="1036320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8120">
                  <a:extLst>
                    <a:ext uri="{9D8B030D-6E8A-4147-A177-3AD203B41FA5}">
                      <a16:colId xmlns:a16="http://schemas.microsoft.com/office/drawing/2014/main" val="271447182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195286355"/>
                    </a:ext>
                  </a:extLst>
                </a:gridCol>
                <a:gridCol w="4016648">
                  <a:extLst>
                    <a:ext uri="{9D8B030D-6E8A-4147-A177-3AD203B41FA5}">
                      <a16:colId xmlns:a16="http://schemas.microsoft.com/office/drawing/2014/main" val="1559358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顺序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链式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223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/>
                        <a:t>1</a:t>
                      </a:r>
                      <a:r>
                        <a:rPr lang="zh-CN" altLang="en-US" sz="2800" b="1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顺序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顺序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8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/>
                        <a:t>2</a:t>
                      </a:r>
                      <a:r>
                        <a:rPr lang="zh-CN" altLang="en-US" sz="2800" b="1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二分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BST</a:t>
                      </a:r>
                      <a:r>
                        <a:rPr lang="zh-CN" altLang="en-US" sz="2400" dirty="0"/>
                        <a:t>（</a:t>
                      </a:r>
                      <a:r>
                        <a:rPr lang="en-US" altLang="zh-CN" sz="2400" dirty="0"/>
                        <a:t>AVL</a:t>
                      </a:r>
                      <a:r>
                        <a:rPr lang="zh-CN" altLang="en-US" sz="2400" dirty="0"/>
                        <a:t>、旋转、红黑）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54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/>
                        <a:t>多分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分块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</a:t>
                      </a:r>
                      <a:r>
                        <a:rPr lang="zh-CN" altLang="en-US" sz="2400" dirty="0"/>
                        <a:t>树和</a:t>
                      </a:r>
                      <a:r>
                        <a:rPr lang="en-US" altLang="zh-CN" sz="2400" dirty="0"/>
                        <a:t>B+</a:t>
                      </a:r>
                      <a:r>
                        <a:rPr lang="zh-CN" altLang="en-US" sz="2400" dirty="0"/>
                        <a:t>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114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/>
                        <a:t>N</a:t>
                      </a:r>
                      <a:r>
                        <a:rPr lang="zh-CN" altLang="en-US" sz="2800" b="1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Hash</a:t>
                      </a:r>
                      <a:r>
                        <a:rPr lang="zh-CN" altLang="en-US" sz="2400" dirty="0"/>
                        <a:t>（线性探测）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Hash</a:t>
                      </a:r>
                      <a:r>
                        <a:rPr lang="zh-CN" altLang="en-US" sz="2400" dirty="0"/>
                        <a:t>（拉链法）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733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07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007" y="1988840"/>
            <a:ext cx="11168386" cy="394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9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顺序查找法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414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顺序查找法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Sequential Search</a:t>
            </a:r>
          </a:p>
          <a:p>
            <a:r>
              <a:rPr lang="zh-CN" altLang="en-US" dirty="0"/>
              <a:t>最简单，最直观，最常见方法</a:t>
            </a:r>
            <a:endParaRPr lang="en-US" altLang="zh-CN" dirty="0"/>
          </a:p>
          <a:p>
            <a:pPr lvl="1"/>
            <a:r>
              <a:rPr lang="zh-CN" altLang="en-US" dirty="0"/>
              <a:t>优点</a:t>
            </a:r>
            <a:endParaRPr lang="en-US" altLang="zh-CN" dirty="0"/>
          </a:p>
          <a:p>
            <a:pPr lvl="2"/>
            <a:r>
              <a:rPr lang="zh-CN" altLang="en-US" dirty="0"/>
              <a:t>对于少量数据速度较快</a:t>
            </a:r>
          </a:p>
          <a:p>
            <a:pPr lvl="2"/>
            <a:r>
              <a:rPr lang="zh-CN" altLang="en-US" dirty="0"/>
              <a:t>插入、删除速度非常快（是最快的）</a:t>
            </a:r>
            <a:endParaRPr lang="en-US" altLang="zh-CN" dirty="0"/>
          </a:p>
          <a:p>
            <a:pPr lvl="2"/>
            <a:r>
              <a:rPr lang="zh-CN" altLang="en-US" dirty="0"/>
              <a:t>适用于任何集合类型的实现</a:t>
            </a:r>
          </a:p>
          <a:p>
            <a:pPr lvl="1"/>
            <a:r>
              <a:rPr lang="zh-CN" altLang="en-US" dirty="0"/>
              <a:t>缺点</a:t>
            </a:r>
            <a:endParaRPr lang="en-US" altLang="zh-CN" dirty="0"/>
          </a:p>
          <a:p>
            <a:pPr lvl="2"/>
            <a:r>
              <a:rPr lang="zh-CN" altLang="en-US" dirty="0"/>
              <a:t>速度较慢</a:t>
            </a:r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性能分析</a:t>
            </a:r>
            <a:endParaRPr lang="en-US" altLang="zh-CN" dirty="0"/>
          </a:p>
          <a:p>
            <a:pPr lvl="1"/>
            <a:r>
              <a:rPr lang="zh-CN" altLang="en-US" dirty="0"/>
              <a:t>最差比较次数：</a:t>
            </a:r>
            <a:r>
              <a:rPr lang="en-US" altLang="zh-CN" dirty="0"/>
              <a:t>N</a:t>
            </a:r>
          </a:p>
          <a:p>
            <a:pPr lvl="1"/>
            <a:r>
              <a:rPr lang="zh-CN" altLang="en-US" dirty="0"/>
              <a:t>最优比较次数：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平均比较次数：</a:t>
            </a:r>
            <a:r>
              <a:rPr lang="en-US" altLang="zh-CN" dirty="0"/>
              <a:t>N/2</a:t>
            </a:r>
          </a:p>
          <a:p>
            <a:pPr lvl="1"/>
            <a:r>
              <a:rPr lang="zh-CN" altLang="en-US" dirty="0"/>
              <a:t>查找</a:t>
            </a:r>
            <a:r>
              <a:rPr lang="en-US" altLang="zh-CN" dirty="0"/>
              <a:t>(</a:t>
            </a:r>
            <a:r>
              <a:rPr lang="zh-CN" altLang="en-US" dirty="0"/>
              <a:t>不</a:t>
            </a:r>
            <a:r>
              <a:rPr lang="en-US" altLang="zh-CN" dirty="0"/>
              <a:t>)</a:t>
            </a:r>
            <a:r>
              <a:rPr lang="zh-CN" altLang="en-US" dirty="0"/>
              <a:t>成功时间：</a:t>
            </a:r>
            <a:r>
              <a:rPr lang="en-US" altLang="zh-CN" dirty="0"/>
              <a:t>O(N)</a:t>
            </a:r>
          </a:p>
          <a:p>
            <a:pPr lvl="1"/>
            <a:r>
              <a:rPr lang="zh-CN" altLang="en-US" dirty="0"/>
              <a:t>插入时间：</a:t>
            </a:r>
            <a:r>
              <a:rPr lang="en-US" altLang="zh-CN" dirty="0"/>
              <a:t>O(1)</a:t>
            </a:r>
          </a:p>
          <a:p>
            <a:pPr lvl="1"/>
            <a:r>
              <a:rPr lang="zh-CN" altLang="en-US" dirty="0"/>
              <a:t>删除、范围查询、最值查询时间：</a:t>
            </a:r>
            <a:r>
              <a:rPr lang="en-US" altLang="zh-CN" dirty="0"/>
              <a:t>O(N)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3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顺序查找的实现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3601" y="1905000"/>
            <a:ext cx="86511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6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查找</a:t>
            </a:r>
          </a:p>
        </p:txBody>
      </p:sp>
    </p:spTree>
    <p:extLst>
      <p:ext uri="{BB962C8B-B14F-4D97-AF65-F5344CB8AC3E}">
        <p14:creationId xmlns:p14="http://schemas.microsoft.com/office/powerpoint/2010/main" val="182959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顺序查找的实现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5987" y="1905000"/>
            <a:ext cx="848642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3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顺序查找的实现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7115" y="1905000"/>
            <a:ext cx="86241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82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顺序查找的实现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2624" y="1905000"/>
            <a:ext cx="833315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29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顺序查找实现的优化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7798" y="1905000"/>
            <a:ext cx="70228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01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顺序查找实现的优化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2016" y="1905000"/>
            <a:ext cx="68943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25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顺序查找实现的优化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0396" y="1905000"/>
            <a:ext cx="681760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1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顺序查找实现的优化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1361" y="1905000"/>
            <a:ext cx="76156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77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顺序查找优化实现的查找效率分析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7930" y="1556792"/>
            <a:ext cx="7182540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57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有序表条件下顺序查找的优化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1402" y="1556792"/>
            <a:ext cx="879559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18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有序表条件下顺序查找的优化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7032" y="1484784"/>
            <a:ext cx="8184336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77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查找的基本概念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8105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查找概率不等条件下顺序查找的优化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3553" y="1556792"/>
            <a:ext cx="989129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4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154" y="1484784"/>
            <a:ext cx="11308092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93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分块查找法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0495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</a:t>
            </a:r>
            <a:endParaRPr lang="en-US" altLang="zh-CN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7448" y="1700808"/>
            <a:ext cx="10363200" cy="4114800"/>
          </a:xfrm>
        </p:spPr>
        <p:txBody>
          <a:bodyPr/>
          <a:lstStyle/>
          <a:p>
            <a:r>
              <a:rPr lang="zh-CN" altLang="en-US" dirty="0"/>
              <a:t>又叫索引顺序查找法</a:t>
            </a:r>
            <a:endParaRPr lang="en-US" altLang="zh-CN" dirty="0"/>
          </a:p>
          <a:p>
            <a:r>
              <a:rPr lang="zh-CN" altLang="en-US" dirty="0"/>
              <a:t>基本思想</a:t>
            </a:r>
            <a:endParaRPr lang="en-US" altLang="zh-CN" dirty="0"/>
          </a:p>
          <a:p>
            <a:pPr lvl="1">
              <a:buFontTx/>
              <a:buAutoNum type="arabicParenR"/>
            </a:pPr>
            <a:r>
              <a:rPr lang="zh-CN" altLang="en-US" dirty="0"/>
              <a:t>将查找表分成</a:t>
            </a:r>
            <a:r>
              <a:rPr lang="en-US" altLang="zh-CN" dirty="0"/>
              <a:t>m</a:t>
            </a:r>
            <a:r>
              <a:rPr lang="zh-CN" altLang="en-US" dirty="0"/>
              <a:t>个子集</a:t>
            </a:r>
            <a:r>
              <a:rPr lang="en-US" altLang="zh-CN" dirty="0"/>
              <a:t>N</a:t>
            </a:r>
            <a:r>
              <a:rPr lang="en-US" altLang="zh-CN" baseline="-25000" dirty="0"/>
              <a:t>1</a:t>
            </a:r>
            <a:r>
              <a:rPr lang="en-US" altLang="zh-CN" dirty="0"/>
              <a:t>,N</a:t>
            </a:r>
            <a:r>
              <a:rPr lang="en-US" altLang="zh-CN" baseline="-25000" dirty="0"/>
              <a:t>2</a:t>
            </a:r>
            <a:r>
              <a:rPr lang="en-US" altLang="zh-CN" dirty="0"/>
              <a:t>…N</a:t>
            </a:r>
            <a:r>
              <a:rPr lang="en-US" altLang="zh-CN" baseline="-25000" dirty="0"/>
              <a:t>m</a:t>
            </a:r>
            <a:r>
              <a:rPr lang="zh-CN" altLang="en-US" dirty="0"/>
              <a:t>，使得</a:t>
            </a:r>
            <a:r>
              <a:rPr lang="en-US" altLang="zh-CN" dirty="0" err="1"/>
              <a:t>N</a:t>
            </a:r>
            <a:r>
              <a:rPr lang="en-US" altLang="zh-CN" baseline="-25000" dirty="0" err="1"/>
              <a:t>j</a:t>
            </a:r>
            <a:r>
              <a:rPr lang="en-US" altLang="zh-CN" dirty="0"/>
              <a:t>(1</a:t>
            </a:r>
            <a:r>
              <a:rPr lang="en-US" altLang="zh-CN" dirty="0">
                <a:sym typeface="Symbol" panose="05050102010706020507" pitchFamily="18" charset="2"/>
              </a:rPr>
              <a:t>j m-1</a:t>
            </a:r>
            <a:r>
              <a:rPr lang="en-US" altLang="zh-CN" dirty="0"/>
              <a:t>)</a:t>
            </a:r>
            <a:r>
              <a:rPr lang="zh-CN" altLang="en-US" dirty="0"/>
              <a:t>中的键值均小于</a:t>
            </a:r>
            <a:r>
              <a:rPr lang="en-US" altLang="zh-CN" dirty="0"/>
              <a:t>N</a:t>
            </a:r>
            <a:r>
              <a:rPr lang="en-US" altLang="zh-CN" baseline="-25000" dirty="0"/>
              <a:t>j+1</a:t>
            </a:r>
            <a:r>
              <a:rPr lang="zh-CN" altLang="en-US" dirty="0"/>
              <a:t>中的</a:t>
            </a:r>
          </a:p>
          <a:p>
            <a:pPr lvl="1">
              <a:buFontTx/>
              <a:buAutoNum type="arabicParenR"/>
            </a:pPr>
            <a:r>
              <a:rPr lang="zh-CN" altLang="en-US" dirty="0"/>
              <a:t>将每个</a:t>
            </a:r>
            <a:r>
              <a:rPr lang="en-US" altLang="zh-CN" dirty="0" err="1"/>
              <a:t>N</a:t>
            </a:r>
            <a:r>
              <a:rPr lang="en-US" altLang="zh-CN" baseline="-25000" dirty="0" err="1"/>
              <a:t>j</a:t>
            </a:r>
            <a:r>
              <a:rPr lang="en-US" altLang="zh-CN" baseline="-25000" dirty="0"/>
              <a:t> </a:t>
            </a:r>
            <a:r>
              <a:rPr lang="en-US" altLang="zh-CN" dirty="0"/>
              <a:t>(1</a:t>
            </a:r>
            <a:r>
              <a:rPr lang="en-US" altLang="zh-CN" dirty="0">
                <a:sym typeface="Symbol" panose="05050102010706020507" pitchFamily="18" charset="2"/>
              </a:rPr>
              <a:t>j m</a:t>
            </a:r>
            <a:r>
              <a:rPr lang="en-US" altLang="zh-CN" dirty="0"/>
              <a:t>)</a:t>
            </a:r>
            <a:r>
              <a:rPr lang="zh-CN" altLang="en-US" dirty="0"/>
              <a:t>中的键值最大</a:t>
            </a:r>
            <a:r>
              <a:rPr lang="en-US" altLang="zh-CN" dirty="0"/>
              <a:t>/</a:t>
            </a:r>
            <a:r>
              <a:rPr lang="zh-CN" altLang="en-US" dirty="0"/>
              <a:t>最小的取出放入一个数组</a:t>
            </a:r>
            <a:r>
              <a:rPr lang="en-US" altLang="zh-CN" dirty="0"/>
              <a:t>/</a:t>
            </a:r>
            <a:r>
              <a:rPr lang="zh-CN" altLang="en-US" dirty="0"/>
              <a:t>索引表中</a:t>
            </a:r>
          </a:p>
          <a:p>
            <a:pPr lvl="1">
              <a:buFontTx/>
              <a:buAutoNum type="arabicParenR"/>
            </a:pPr>
            <a:r>
              <a:rPr lang="zh-CN" altLang="en-US" dirty="0"/>
              <a:t>每次查找时先将待查找键值与索引表中的键值比较，确定在那个子集</a:t>
            </a:r>
            <a:r>
              <a:rPr lang="en-US" altLang="zh-CN" dirty="0" err="1"/>
              <a:t>N</a:t>
            </a:r>
            <a:r>
              <a:rPr lang="en-US" altLang="zh-CN" baseline="-25000" dirty="0" err="1"/>
              <a:t>j</a:t>
            </a:r>
            <a:r>
              <a:rPr lang="zh-CN" altLang="en-US" dirty="0"/>
              <a:t>中，然后再在</a:t>
            </a:r>
            <a:r>
              <a:rPr lang="en-US" altLang="zh-CN" dirty="0" err="1"/>
              <a:t>N</a:t>
            </a:r>
            <a:r>
              <a:rPr lang="en-US" altLang="zh-CN" baseline="-25000" dirty="0" err="1"/>
              <a:t>j</a:t>
            </a:r>
            <a:r>
              <a:rPr lang="zh-CN" altLang="en-US" dirty="0"/>
              <a:t>中查找</a:t>
            </a:r>
            <a:endParaRPr lang="en-US" altLang="zh-CN" dirty="0"/>
          </a:p>
          <a:p>
            <a:r>
              <a:rPr lang="zh-CN" altLang="en-US" dirty="0"/>
              <a:t>性能分析</a:t>
            </a:r>
            <a:endParaRPr lang="en-US" altLang="zh-CN" dirty="0"/>
          </a:p>
          <a:p>
            <a:pPr lvl="1"/>
            <a:r>
              <a:rPr lang="zh-CN" altLang="en-US" dirty="0"/>
              <a:t>设</a:t>
            </a:r>
            <a:r>
              <a:rPr lang="en-US" altLang="zh-CN" dirty="0"/>
              <a:t>n</a:t>
            </a:r>
            <a:r>
              <a:rPr lang="zh-CN" altLang="en-US" dirty="0"/>
              <a:t>个记录分为</a:t>
            </a:r>
            <a:r>
              <a:rPr lang="en-US" altLang="zh-CN" dirty="0"/>
              <a:t>m</a:t>
            </a:r>
            <a:r>
              <a:rPr lang="zh-CN" altLang="en-US" dirty="0"/>
              <a:t>块，则每块为</a:t>
            </a:r>
            <a:r>
              <a:rPr lang="en-US" altLang="zh-CN" dirty="0"/>
              <a:t>n/m=s</a:t>
            </a:r>
            <a:r>
              <a:rPr lang="zh-CN" altLang="en-US" dirty="0"/>
              <a:t>个记录</a:t>
            </a:r>
          </a:p>
          <a:p>
            <a:pPr lvl="1"/>
            <a:r>
              <a:rPr lang="zh-CN" altLang="en-US" dirty="0"/>
              <a:t>平均查找长度为</a:t>
            </a:r>
            <a:r>
              <a:rPr lang="en-US" altLang="zh-CN" dirty="0"/>
              <a:t>(m+1)/2+(s+1)/2</a:t>
            </a:r>
            <a:r>
              <a:rPr lang="zh-CN" altLang="en-US" dirty="0"/>
              <a:t>，当</a:t>
            </a:r>
            <a:r>
              <a:rPr lang="en-US" altLang="zh-CN" dirty="0"/>
              <a:t>n=s</a:t>
            </a:r>
            <a:r>
              <a:rPr lang="en-US" altLang="zh-CN" baseline="30000" dirty="0"/>
              <a:t>2</a:t>
            </a:r>
            <a:r>
              <a:rPr lang="zh-CN" altLang="en-US" dirty="0"/>
              <a:t>时可得最小值</a:t>
            </a:r>
          </a:p>
        </p:txBody>
      </p:sp>
    </p:spTree>
    <p:extLst>
      <p:ext uri="{BB962C8B-B14F-4D97-AF65-F5344CB8AC3E}">
        <p14:creationId xmlns:p14="http://schemas.microsoft.com/office/powerpoint/2010/main" val="638590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2650" y="1905000"/>
            <a:ext cx="8353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60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329" y="1905000"/>
            <a:ext cx="93077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8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6012" y="1905000"/>
            <a:ext cx="978637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42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8633" y="1905000"/>
            <a:ext cx="972113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80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0449" y="1905000"/>
            <a:ext cx="90575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9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3989" y="1556792"/>
            <a:ext cx="909042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查找的基本概念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查找表（查找结构）</a:t>
            </a:r>
            <a:endParaRPr lang="en-US" altLang="zh-CN" dirty="0"/>
          </a:p>
          <a:p>
            <a:pPr lvl="1"/>
            <a:r>
              <a:rPr lang="zh-CN" altLang="en-US" dirty="0"/>
              <a:t>用于查找的数据集合称为查找表，它由同一类型的数据元素（或记录）组成</a:t>
            </a:r>
            <a:endParaRPr lang="en-US" altLang="zh-CN" dirty="0"/>
          </a:p>
          <a:p>
            <a:r>
              <a:rPr lang="zh-CN" altLang="en-US" dirty="0"/>
              <a:t>关键字（键值，</a:t>
            </a:r>
            <a:r>
              <a:rPr lang="en-US" altLang="zh-CN" dirty="0"/>
              <a:t>key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数据元素中唯一标识该元素的某个数据项的值，使用基于关键字的查找，查找结果应该是唯一的</a:t>
            </a:r>
            <a:endParaRPr lang="en-US" altLang="zh-CN" dirty="0"/>
          </a:p>
          <a:p>
            <a:r>
              <a:rPr lang="zh-CN" altLang="en-US" dirty="0"/>
              <a:t>查找（搜索）</a:t>
            </a:r>
            <a:endParaRPr lang="en-US" altLang="zh-CN" dirty="0"/>
          </a:p>
          <a:p>
            <a:pPr lvl="1"/>
            <a:r>
              <a:rPr lang="zh-CN" altLang="en-US" dirty="0"/>
              <a:t>在数据集合中寻找满足某种条件的数据元素的过程称为查找</a:t>
            </a:r>
            <a:endParaRPr lang="en-US" altLang="zh-CN" dirty="0"/>
          </a:p>
          <a:p>
            <a:pPr lvl="1"/>
            <a:r>
              <a:rPr lang="zh-CN" altLang="en-US" dirty="0"/>
              <a:t>在给定查找表中找出具有给定键值的记录（集）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206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6738" y="1905000"/>
            <a:ext cx="908492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7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6940" y="1905000"/>
            <a:ext cx="830451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68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3188" y="1905000"/>
            <a:ext cx="871202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44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分块查找法查找效率分析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6638" y="1556792"/>
            <a:ext cx="872512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30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分块查找法查找效率分析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1019" y="1556792"/>
            <a:ext cx="988952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3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分块查找法查找效率分析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6771" y="1484784"/>
            <a:ext cx="9624858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408" y="1616598"/>
            <a:ext cx="11063584" cy="46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02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IV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4919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又叫二分查找法</a:t>
            </a:r>
            <a:endParaRPr lang="en-US" altLang="zh-CN" dirty="0"/>
          </a:p>
          <a:p>
            <a:pPr lvl="1"/>
            <a:r>
              <a:rPr lang="zh-CN" altLang="en-US" dirty="0"/>
              <a:t>分治思想的典型体现，仅适用于有序的顺序表</a:t>
            </a:r>
            <a:endParaRPr lang="en-US" altLang="zh-CN" dirty="0"/>
          </a:p>
          <a:p>
            <a:pPr lvl="1"/>
            <a:r>
              <a:rPr lang="zh-CN" altLang="en-US" dirty="0"/>
              <a:t>性能分析</a:t>
            </a:r>
            <a:endParaRPr lang="en-US" altLang="zh-CN" dirty="0"/>
          </a:p>
          <a:p>
            <a:pPr lvl="2"/>
            <a:r>
              <a:rPr lang="zh-CN" altLang="en-US" dirty="0"/>
              <a:t>最差情况和平均情况：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插入、删除：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r>
              <a:rPr lang="zh-CN" altLang="en-US" dirty="0"/>
              <a:t>对于有序查找表而言，平均查找速度一般总是比无序要更快，但是插入速度总是更慢，删除速度一般也是更慢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1319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111829"/>
            <a:ext cx="10363200" cy="37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68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查找的基本概念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794901"/>
            <a:ext cx="10848480" cy="22320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7906" y="4026953"/>
            <a:ext cx="7092988" cy="25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87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448930"/>
            <a:ext cx="10363200" cy="302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21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337633"/>
            <a:ext cx="10363200" cy="32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26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679337"/>
            <a:ext cx="10363200" cy="25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71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390852"/>
            <a:ext cx="10363200" cy="314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73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399798"/>
            <a:ext cx="10363200" cy="31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26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022538"/>
            <a:ext cx="10363200" cy="387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27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282336"/>
            <a:ext cx="10363200" cy="33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43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685727"/>
            <a:ext cx="10363200" cy="25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33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282325"/>
            <a:ext cx="10363200" cy="33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5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677598"/>
            <a:ext cx="10363200" cy="25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6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查找表的基本操作和分类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查找某个“特定”记录是否在表中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检索某个“特定”记录的各种属性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向表中插入记录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从表中删除记录</a:t>
            </a:r>
          </a:p>
          <a:p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静态查找表</a:t>
            </a:r>
            <a:endParaRPr lang="en-US" altLang="zh-CN" dirty="0"/>
          </a:p>
          <a:p>
            <a:pPr lvl="1"/>
            <a:r>
              <a:rPr lang="en-US" altLang="zh-CN" dirty="0"/>
              <a:t>static search table</a:t>
            </a:r>
          </a:p>
          <a:p>
            <a:pPr lvl="1"/>
            <a:r>
              <a:rPr lang="zh-CN" altLang="en-US" dirty="0"/>
              <a:t>只作操作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动态查找表</a:t>
            </a:r>
            <a:endParaRPr lang="en-US" altLang="zh-CN" dirty="0"/>
          </a:p>
          <a:p>
            <a:pPr lvl="1"/>
            <a:r>
              <a:rPr lang="en-US" altLang="zh-CN" dirty="0"/>
              <a:t>dynamic search table</a:t>
            </a:r>
          </a:p>
          <a:p>
            <a:pPr lvl="1"/>
            <a:r>
              <a:rPr lang="zh-CN" altLang="en-US" dirty="0"/>
              <a:t>可执行所有操作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1436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244867"/>
            <a:ext cx="10363200" cy="34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98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416490"/>
            <a:ext cx="10363200" cy="30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82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1965394"/>
            <a:ext cx="10363200" cy="399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74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523429"/>
            <a:ext cx="10363200" cy="28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93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折半查找的实现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1212" y="1447800"/>
            <a:ext cx="1031597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672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折半查找的效率分析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615966"/>
            <a:ext cx="10363200" cy="26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71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折半查找的效率分析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521131"/>
            <a:ext cx="10363200" cy="28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03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折半查找的效率分析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1999737"/>
            <a:ext cx="10363200" cy="392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67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折半查找的效率分析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1959023"/>
            <a:ext cx="10363200" cy="400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093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折半查找的效率分析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6812" y="1905000"/>
            <a:ext cx="882477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3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查找表的基本操作和分类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166" y="1628800"/>
            <a:ext cx="10416068" cy="46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94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折半查找的效率分析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4368" y="1905000"/>
            <a:ext cx="93696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94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折半查找的效率分析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3880" y="1905000"/>
            <a:ext cx="91906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16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650767"/>
            <a:ext cx="10363200" cy="262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595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0330" y="1905000"/>
            <a:ext cx="102177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44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1909689"/>
            <a:ext cx="10363200" cy="41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08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5662" y="1905000"/>
            <a:ext cx="102270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61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1906722"/>
            <a:ext cx="10363200" cy="41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2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3361" y="1905000"/>
            <a:ext cx="765167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717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9391" y="1905000"/>
            <a:ext cx="76996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72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3940" y="1905000"/>
            <a:ext cx="757051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4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查找的结果分类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查找成功</a:t>
            </a:r>
            <a:endParaRPr lang="en-US" altLang="zh-CN" dirty="0"/>
          </a:p>
          <a:p>
            <a:pPr lvl="1"/>
            <a:r>
              <a:rPr lang="zh-CN" altLang="en-US" dirty="0"/>
              <a:t>查找表中存在满足条件的记录</a:t>
            </a:r>
          </a:p>
          <a:p>
            <a:pPr lvl="1"/>
            <a:r>
              <a:rPr lang="zh-CN" altLang="en-US" dirty="0"/>
              <a:t>一般会返回记录本身，或者返回记录的位置信息，或者仅仅返回成功标志</a:t>
            </a:r>
            <a:r>
              <a:rPr lang="en-US" altLang="zh-CN" dirty="0"/>
              <a:t>(true)</a:t>
            </a:r>
          </a:p>
          <a:p>
            <a:r>
              <a:rPr lang="zh-CN" altLang="en-US" dirty="0"/>
              <a:t>查找失败</a:t>
            </a:r>
          </a:p>
          <a:p>
            <a:pPr lvl="1"/>
            <a:r>
              <a:rPr lang="zh-CN" altLang="en-US" dirty="0"/>
              <a:t>查找表中不存在满足条件的记录</a:t>
            </a:r>
          </a:p>
          <a:p>
            <a:pPr lvl="1"/>
            <a:r>
              <a:rPr lang="zh-CN" altLang="en-US" dirty="0"/>
              <a:t>一般返回空指针，或特殊值，或者仅仅返回失败标志</a:t>
            </a:r>
            <a:r>
              <a:rPr lang="en-US" altLang="zh-CN" dirty="0"/>
              <a:t>(false)</a:t>
            </a:r>
          </a:p>
          <a:p>
            <a:pPr lvl="1"/>
            <a:r>
              <a:rPr lang="zh-CN" altLang="en-US" dirty="0"/>
              <a:t>特别的：有时将会在查找表合适位置直接插入该记录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905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1484" y="1905000"/>
            <a:ext cx="71554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635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92" y="2083190"/>
            <a:ext cx="11351616" cy="375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181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9100" y="1905000"/>
            <a:ext cx="8440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58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7976" y="1905000"/>
            <a:ext cx="922244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55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091" y="1905000"/>
            <a:ext cx="89082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078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折半查找判定树的构造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2211" y="1524000"/>
            <a:ext cx="817397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83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92" y="1045282"/>
            <a:ext cx="11665296" cy="568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82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插值查找法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718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基本思想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𝑘𝑒𝑦</m:t>
                    </m:r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进行比较，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={(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])/(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])}∗(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为表中值最小、最大记录</a:t>
                </a:r>
              </a:p>
              <a:p>
                <a:pPr lvl="1"/>
                <a:r>
                  <a:rPr lang="zh-CN" altLang="en-US" dirty="0"/>
                  <a:t>只合适于关键字均匀分布的表</a:t>
                </a:r>
              </a:p>
              <a:p>
                <a:pPr lvl="1"/>
                <a:r>
                  <a:rPr lang="zh-CN" altLang="en-US" dirty="0"/>
                  <a:t>对表长较大查找表，平均性能比折半查找好</a:t>
                </a:r>
                <a:endParaRPr lang="en-US" altLang="zh-CN" dirty="0"/>
              </a:p>
              <a:p>
                <a:r>
                  <a:rPr lang="zh-CN" altLang="en-US" dirty="0"/>
                  <a:t>示例：在有序顺序表</a:t>
                </a:r>
                <a:r>
                  <a:rPr lang="en-US" altLang="zh-CN" dirty="0"/>
                  <a:t>{0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7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9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11}</a:t>
                </a:r>
                <a:r>
                  <a:rPr lang="zh-CN" altLang="en-US" dirty="0"/>
                  <a:t>中搜索</a:t>
                </a:r>
                <a:r>
                  <a:rPr lang="en-US" altLang="zh-CN" dirty="0"/>
                  <a:t>8</a:t>
                </a:r>
              </a:p>
              <a:p>
                <a:pPr lvl="1"/>
                <a:r>
                  <a:rPr lang="zh-CN" altLang="en-US" dirty="0"/>
                  <a:t>由于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0-11</a:t>
                </a:r>
                <a:r>
                  <a:rPr lang="zh-CN" altLang="en-US" dirty="0"/>
                  <a:t>的区间中的位置是</a:t>
                </a:r>
                <a:r>
                  <a:rPr lang="en-US" altLang="zh-CN" dirty="0"/>
                  <a:t>66.6%</a:t>
                </a:r>
                <a:r>
                  <a:rPr lang="zh-CN" altLang="en-US" dirty="0"/>
                  <a:t>，首先和表中位于</a:t>
                </a:r>
                <a:r>
                  <a:rPr lang="en-US" altLang="zh-CN" dirty="0"/>
                  <a:t>66.6%</a:t>
                </a:r>
                <a:r>
                  <a:rPr lang="zh-CN" altLang="en-US" dirty="0"/>
                  <a:t>位置的数据进行比较</a:t>
                </a:r>
              </a:p>
              <a:p>
                <a:pPr lvl="1"/>
                <a:r>
                  <a:rPr lang="zh-CN" altLang="en-US" dirty="0"/>
                  <a:t>在这个位置上的数据就是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次比较就找到了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771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41" t="-1926" b="-9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6020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插值查找法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EECE1"/>
              </a:clrFrom>
              <a:clrTo>
                <a:srgbClr val="EEEC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3407" y="1700808"/>
            <a:ext cx="9031586" cy="45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743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斐波那契查找法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600" y="1905000"/>
            <a:ext cx="10635785" cy="4114800"/>
          </a:xfrm>
        </p:spPr>
        <p:txBody>
          <a:bodyPr/>
          <a:lstStyle/>
          <a:p>
            <a:r>
              <a:rPr lang="zh-CN" altLang="en-US" dirty="0"/>
              <a:t>一般情况下，关键字分布未必均匀</a:t>
            </a:r>
            <a:endParaRPr lang="en-US" altLang="zh-CN" dirty="0"/>
          </a:p>
          <a:p>
            <a:r>
              <a:rPr lang="zh-CN" altLang="en-US" dirty="0"/>
              <a:t>利用斐波那契序列的特点对表进行分割</a:t>
            </a:r>
          </a:p>
          <a:p>
            <a:r>
              <a:rPr lang="zh-CN" altLang="en-US" dirty="0"/>
              <a:t>基本思想</a:t>
            </a:r>
            <a:endParaRPr lang="en-US" altLang="zh-CN" dirty="0"/>
          </a:p>
          <a:p>
            <a:pPr lvl="1"/>
            <a:r>
              <a:rPr lang="zh-CN" altLang="en-US" dirty="0"/>
              <a:t>设查找表长</a:t>
            </a:r>
            <a:r>
              <a:rPr lang="en-US" altLang="zh-CN" dirty="0"/>
              <a:t>n&lt;F</a:t>
            </a:r>
            <a:r>
              <a:rPr lang="en-US" altLang="zh-CN" baseline="-25000" dirty="0"/>
              <a:t>u</a:t>
            </a:r>
            <a:r>
              <a:rPr lang="en-US" altLang="zh-CN" dirty="0"/>
              <a:t>-1</a:t>
            </a:r>
            <a:r>
              <a:rPr lang="zh-CN" altLang="en-US" dirty="0"/>
              <a:t>，</a:t>
            </a:r>
            <a:r>
              <a:rPr lang="en-US" altLang="zh-CN" dirty="0"/>
              <a:t>F</a:t>
            </a:r>
            <a:r>
              <a:rPr lang="en-US" altLang="zh-CN" baseline="-25000" dirty="0"/>
              <a:t>u</a:t>
            </a:r>
            <a:r>
              <a:rPr lang="zh-CN" altLang="en-US" dirty="0"/>
              <a:t>为某个斐波那契数，则比较</a:t>
            </a:r>
            <a:r>
              <a:rPr lang="en-US" altLang="zh-CN" dirty="0"/>
              <a:t>key</a:t>
            </a:r>
            <a:r>
              <a:rPr lang="zh-CN" altLang="en-US" dirty="0"/>
              <a:t>与</a:t>
            </a:r>
            <a:r>
              <a:rPr lang="en-US" altLang="zh-CN" dirty="0"/>
              <a:t>a[F</a:t>
            </a:r>
            <a:r>
              <a:rPr lang="en-US" altLang="zh-CN" baseline="-25000" dirty="0"/>
              <a:t>u-1</a:t>
            </a:r>
            <a:r>
              <a:rPr lang="en-US" altLang="zh-CN" dirty="0"/>
              <a:t>]</a:t>
            </a:r>
            <a:r>
              <a:rPr lang="zh-CN" altLang="en-US" dirty="0"/>
              <a:t>的大小；若相等则查找成功，否则：</a:t>
            </a:r>
          </a:p>
          <a:p>
            <a:pPr lvl="1"/>
            <a:r>
              <a:rPr lang="zh-CN" altLang="en-US" dirty="0"/>
              <a:t>若</a:t>
            </a:r>
            <a:r>
              <a:rPr lang="en-US" altLang="zh-CN" dirty="0"/>
              <a:t>key&lt; a[F</a:t>
            </a:r>
            <a:r>
              <a:rPr lang="en-US" altLang="zh-CN" baseline="-25000" dirty="0"/>
              <a:t>u-1</a:t>
            </a:r>
            <a:r>
              <a:rPr lang="en-US" altLang="zh-CN" dirty="0"/>
              <a:t>]</a:t>
            </a:r>
            <a:r>
              <a:rPr lang="zh-CN" altLang="en-US" dirty="0"/>
              <a:t>，则在</a:t>
            </a:r>
            <a:r>
              <a:rPr lang="en-US" altLang="zh-CN" dirty="0"/>
              <a:t>a[1]</a:t>
            </a:r>
            <a:r>
              <a:rPr lang="zh-CN" altLang="en-US" dirty="0"/>
              <a:t>到</a:t>
            </a:r>
            <a:r>
              <a:rPr lang="en-US" altLang="zh-CN" dirty="0"/>
              <a:t>a[F</a:t>
            </a:r>
            <a:r>
              <a:rPr lang="en-US" altLang="zh-CN" baseline="-25000" dirty="0"/>
              <a:t>u-1</a:t>
            </a:r>
            <a:r>
              <a:rPr lang="en-US" altLang="zh-CN" dirty="0"/>
              <a:t>]</a:t>
            </a:r>
          </a:p>
          <a:p>
            <a:pPr lvl="1"/>
            <a:r>
              <a:rPr lang="zh-CN" altLang="en-US" dirty="0"/>
              <a:t>若</a:t>
            </a:r>
            <a:r>
              <a:rPr lang="en-US" altLang="zh-CN" dirty="0"/>
              <a:t>key&gt; a[F</a:t>
            </a:r>
            <a:r>
              <a:rPr lang="en-US" altLang="zh-CN" baseline="-25000" dirty="0"/>
              <a:t>u-1</a:t>
            </a:r>
            <a:r>
              <a:rPr lang="en-US" altLang="zh-CN" dirty="0"/>
              <a:t>]</a:t>
            </a:r>
            <a:r>
              <a:rPr lang="zh-CN" altLang="en-US" dirty="0"/>
              <a:t>，则在</a:t>
            </a:r>
            <a:r>
              <a:rPr lang="en-US" altLang="zh-CN" dirty="0"/>
              <a:t>a[F</a:t>
            </a:r>
            <a:r>
              <a:rPr lang="en-US" altLang="zh-CN" baseline="-25000" dirty="0"/>
              <a:t>u-1</a:t>
            </a:r>
            <a:r>
              <a:rPr lang="en-US" altLang="zh-CN" dirty="0"/>
              <a:t>+1]</a:t>
            </a:r>
            <a:r>
              <a:rPr lang="zh-CN" altLang="en-US" dirty="0"/>
              <a:t>到</a:t>
            </a:r>
            <a:r>
              <a:rPr lang="en-US" altLang="zh-CN" dirty="0"/>
              <a:t>a[F</a:t>
            </a:r>
            <a:r>
              <a:rPr lang="en-US" altLang="zh-CN" baseline="-25000" dirty="0"/>
              <a:t>u</a:t>
            </a:r>
            <a:r>
              <a:rPr lang="en-US" altLang="zh-CN" dirty="0"/>
              <a:t>-1]</a:t>
            </a:r>
            <a:r>
              <a:rPr lang="zh-CN" altLang="en-US" dirty="0"/>
              <a:t>中查找，这段长为</a:t>
            </a:r>
            <a:r>
              <a:rPr lang="en-US" altLang="zh-CN" dirty="0"/>
              <a:t>F</a:t>
            </a:r>
            <a:r>
              <a:rPr lang="en-US" altLang="zh-CN" baseline="-25000" dirty="0"/>
              <a:t>u-2</a:t>
            </a:r>
            <a:r>
              <a:rPr lang="en-US" altLang="zh-CN" dirty="0"/>
              <a:t>-1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023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查找的分类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内部查找和外部查找</a:t>
            </a:r>
          </a:p>
          <a:p>
            <a:r>
              <a:rPr lang="zh-CN" altLang="en-US" dirty="0"/>
              <a:t>本地查找和网络查找</a:t>
            </a:r>
          </a:p>
          <a:p>
            <a:r>
              <a:rPr lang="zh-CN" altLang="en-US" dirty="0"/>
              <a:t>顺序结构查找和链式结构查找</a:t>
            </a:r>
          </a:p>
          <a:p>
            <a:r>
              <a:rPr lang="zh-CN" altLang="en-US" dirty="0"/>
              <a:t>静态表查找和动态表查找</a:t>
            </a:r>
          </a:p>
          <a:p>
            <a:r>
              <a:rPr lang="zh-CN" altLang="en-US" dirty="0"/>
              <a:t>等概率查找和不等概率查找</a:t>
            </a:r>
          </a:p>
          <a:p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按目的分</a:t>
            </a:r>
            <a:endParaRPr lang="en-US" altLang="zh-CN" dirty="0"/>
          </a:p>
          <a:p>
            <a:pPr lvl="1"/>
            <a:r>
              <a:rPr lang="zh-CN" altLang="en-US" dirty="0"/>
              <a:t>精确查找</a:t>
            </a:r>
          </a:p>
          <a:p>
            <a:pPr lvl="1"/>
            <a:r>
              <a:rPr lang="zh-CN" altLang="en-US" dirty="0"/>
              <a:t>最值查找</a:t>
            </a:r>
          </a:p>
          <a:p>
            <a:pPr lvl="1"/>
            <a:r>
              <a:rPr lang="zh-CN" altLang="en-US" dirty="0"/>
              <a:t>范围查找</a:t>
            </a:r>
          </a:p>
          <a:p>
            <a:pPr lvl="1"/>
            <a:r>
              <a:rPr lang="zh-CN" altLang="en-US" dirty="0"/>
              <a:t>空间范围查找</a:t>
            </a: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17600" y="5229200"/>
            <a:ext cx="10667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最常见的是本地、内部、等概率的精确查找，且往往是动态查找表</a:t>
            </a:r>
          </a:p>
        </p:txBody>
      </p:sp>
    </p:spTree>
    <p:extLst>
      <p:ext uri="{BB962C8B-B14F-4D97-AF65-F5344CB8AC3E}">
        <p14:creationId xmlns:p14="http://schemas.microsoft.com/office/powerpoint/2010/main" val="23859080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斐波那契查找法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EECE1"/>
              </a:clrFrom>
              <a:clrTo>
                <a:srgbClr val="EEEC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2524" y="1447800"/>
            <a:ext cx="9233352" cy="5029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EB9D8F2-DAFC-4330-BC65-5BD5A14397F4}"/>
              </a:ext>
            </a:extLst>
          </p:cNvPr>
          <p:cNvSpPr/>
          <p:nvPr/>
        </p:nvSpPr>
        <p:spPr>
          <a:xfrm>
            <a:off x="5855296" y="5123881"/>
            <a:ext cx="63367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</a:rPr>
              <a:t>序列下标从 </a:t>
            </a:r>
            <a:r>
              <a:rPr lang="en-US" altLang="zh-CN" sz="2000" dirty="0">
                <a:solidFill>
                  <a:srgbClr val="00B050"/>
                </a:solidFill>
              </a:rPr>
              <a:t>0 </a:t>
            </a:r>
            <a:r>
              <a:rPr lang="zh-CN" altLang="en-US" sz="2000" dirty="0">
                <a:solidFill>
                  <a:srgbClr val="00B050"/>
                </a:solidFill>
              </a:rPr>
              <a:t>到 </a:t>
            </a:r>
            <a:r>
              <a:rPr lang="en-US" altLang="zh-CN" sz="2000" dirty="0">
                <a:solidFill>
                  <a:srgbClr val="00B050"/>
                </a:solidFill>
              </a:rPr>
              <a:t>length-1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F[k] </a:t>
            </a:r>
            <a:r>
              <a:rPr lang="zh-CN" altLang="en-US" sz="2000" dirty="0">
                <a:solidFill>
                  <a:srgbClr val="00B050"/>
                </a:solidFill>
              </a:rPr>
              <a:t>是斐波那契数，且 </a:t>
            </a:r>
            <a:r>
              <a:rPr lang="en-US" altLang="zh-CN" sz="2000" dirty="0">
                <a:solidFill>
                  <a:srgbClr val="00B050"/>
                </a:solidFill>
              </a:rPr>
              <a:t>F[k] &gt;= length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  <a:p>
            <a:r>
              <a:rPr lang="en-US" altLang="zh-CN" sz="2000" dirty="0">
                <a:solidFill>
                  <a:srgbClr val="00B050"/>
                </a:solidFill>
              </a:rPr>
              <a:t>mid = low + F[k-1] - 1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  <a:p>
            <a:r>
              <a:rPr lang="zh-CN" altLang="en-US" sz="2000" dirty="0">
                <a:solidFill>
                  <a:srgbClr val="00B050"/>
                </a:solidFill>
              </a:rPr>
              <a:t>当 </a:t>
            </a:r>
            <a:r>
              <a:rPr lang="en-US" altLang="zh-CN" sz="2000" dirty="0">
                <a:solidFill>
                  <a:srgbClr val="00B050"/>
                </a:solidFill>
              </a:rPr>
              <a:t>low </a:t>
            </a:r>
            <a:r>
              <a:rPr lang="zh-CN" altLang="en-US" sz="2000" dirty="0">
                <a:solidFill>
                  <a:srgbClr val="00B050"/>
                </a:solidFill>
              </a:rPr>
              <a:t>不为 </a:t>
            </a:r>
            <a:r>
              <a:rPr lang="en-US" altLang="zh-CN" sz="2000" dirty="0">
                <a:solidFill>
                  <a:srgbClr val="00B050"/>
                </a:solidFill>
              </a:rPr>
              <a:t>0 </a:t>
            </a:r>
            <a:r>
              <a:rPr lang="zh-CN" altLang="en-US" sz="2000" dirty="0">
                <a:solidFill>
                  <a:srgbClr val="00B050"/>
                </a:solidFill>
              </a:rPr>
              <a:t>时，</a:t>
            </a:r>
            <a:r>
              <a:rPr lang="en-US" altLang="zh-CN" sz="2000" dirty="0">
                <a:solidFill>
                  <a:srgbClr val="00B050"/>
                </a:solidFill>
              </a:rPr>
              <a:t>mid </a:t>
            </a:r>
            <a:r>
              <a:rPr lang="zh-CN" altLang="en-US" sz="2000" dirty="0">
                <a:solidFill>
                  <a:srgbClr val="00B050"/>
                </a:solidFill>
              </a:rPr>
              <a:t>可能会算到 </a:t>
            </a:r>
            <a:r>
              <a:rPr lang="en-US" altLang="zh-CN" sz="2000" dirty="0">
                <a:solidFill>
                  <a:srgbClr val="00B050"/>
                </a:solidFill>
              </a:rPr>
              <a:t>&gt;= length </a:t>
            </a:r>
            <a:r>
              <a:rPr lang="zh-CN" altLang="en-US" sz="2000" dirty="0">
                <a:solidFill>
                  <a:srgbClr val="00B050"/>
                </a:solidFill>
              </a:rPr>
              <a:t>的位置。</a:t>
            </a:r>
          </a:p>
        </p:txBody>
      </p:sp>
    </p:spTree>
    <p:extLst>
      <p:ext uri="{BB962C8B-B14F-4D97-AF65-F5344CB8AC3E}">
        <p14:creationId xmlns:p14="http://schemas.microsoft.com/office/powerpoint/2010/main" val="2198779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斐波那契查找法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448" y="1772816"/>
            <a:ext cx="10363200" cy="4114800"/>
          </a:xfrm>
        </p:spPr>
        <p:txBody>
          <a:bodyPr/>
          <a:lstStyle/>
          <a:p>
            <a:r>
              <a:rPr lang="zh-CN" altLang="en-US" dirty="0"/>
              <a:t>优点</a:t>
            </a:r>
          </a:p>
          <a:p>
            <a:pPr lvl="1"/>
            <a:r>
              <a:rPr lang="zh-CN" altLang="en-US" dirty="0"/>
              <a:t>搜索空间的缩减速度近乎黄金分割的比例，对大部分情况的数据分布具有比较好的性能</a:t>
            </a:r>
          </a:p>
          <a:p>
            <a:pPr lvl="2"/>
            <a:r>
              <a:rPr lang="zh-CN" altLang="en-US" dirty="0"/>
              <a:t>时间复杂度仍然是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等概率搜索时还是折半最优，因为对应的搜索树高度最低</a:t>
            </a:r>
          </a:p>
          <a:p>
            <a:pPr lvl="1"/>
            <a:r>
              <a:rPr lang="zh-CN" altLang="en-US" dirty="0"/>
              <a:t>计算</a:t>
            </a:r>
            <a:r>
              <a:rPr lang="en-US" altLang="zh-CN" dirty="0"/>
              <a:t>mid</a:t>
            </a:r>
            <a:r>
              <a:rPr lang="zh-CN" altLang="en-US" dirty="0"/>
              <a:t>只要做加减法，不要做除法</a:t>
            </a:r>
          </a:p>
          <a:p>
            <a:pPr lvl="2"/>
            <a:r>
              <a:rPr lang="zh-CN" altLang="en-US" dirty="0"/>
              <a:t>似乎意义不大，因为整数除以</a:t>
            </a:r>
            <a:r>
              <a:rPr lang="en-US" altLang="zh-CN" dirty="0"/>
              <a:t>2</a:t>
            </a:r>
            <a:r>
              <a:rPr lang="zh-CN" altLang="en-US" dirty="0"/>
              <a:t>可以用移位实现</a:t>
            </a:r>
          </a:p>
          <a:p>
            <a:r>
              <a:rPr lang="zh-CN" altLang="en-US" dirty="0"/>
              <a:t>缺点</a:t>
            </a:r>
          </a:p>
          <a:p>
            <a:pPr lvl="1"/>
            <a:r>
              <a:rPr lang="zh-CN" altLang="en-US" dirty="0"/>
              <a:t>需要预先构造</a:t>
            </a:r>
            <a:r>
              <a:rPr lang="en-US" altLang="zh-CN" dirty="0"/>
              <a:t>Fib</a:t>
            </a:r>
            <a:r>
              <a:rPr lang="zh-CN" altLang="en-US" dirty="0"/>
              <a:t>数组</a:t>
            </a:r>
            <a:r>
              <a:rPr lang="en-US" altLang="zh-CN" dirty="0"/>
              <a:t>F</a:t>
            </a:r>
            <a:r>
              <a:rPr lang="zh-CN" altLang="en-US" dirty="0"/>
              <a:t>，需要更多的时间和空间消耗</a:t>
            </a:r>
          </a:p>
          <a:p>
            <a:pPr lvl="2"/>
            <a:r>
              <a:rPr lang="zh-CN" altLang="en-US" dirty="0"/>
              <a:t>如果经常做这种搜索，可以预先构造好数组</a:t>
            </a:r>
            <a:r>
              <a:rPr lang="en-US" altLang="zh-CN" dirty="0"/>
              <a:t>F</a:t>
            </a:r>
            <a:r>
              <a:rPr lang="zh-CN" altLang="en-US" dirty="0"/>
              <a:t>，就不要每次搜索都构造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9037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938399"/>
      </p:ext>
    </p:extLst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45811</TotalTime>
  <Words>1555</Words>
  <Application>Microsoft Office PowerPoint</Application>
  <PresentationFormat>宽屏</PresentationFormat>
  <Paragraphs>244</Paragraphs>
  <Slides>92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1" baseType="lpstr">
      <vt:lpstr>华文行楷</vt:lpstr>
      <vt:lpstr>宋体</vt:lpstr>
      <vt:lpstr>Arial</vt:lpstr>
      <vt:lpstr>Cambria Math</vt:lpstr>
      <vt:lpstr>Symbol</vt:lpstr>
      <vt:lpstr>Tahoma</vt:lpstr>
      <vt:lpstr>Times New Roman</vt:lpstr>
      <vt:lpstr>Wingdings</vt:lpstr>
      <vt:lpstr>Blueprint</vt:lpstr>
      <vt:lpstr>Data Structure</vt:lpstr>
      <vt:lpstr>Lecture 6</vt:lpstr>
      <vt:lpstr>Part I</vt:lpstr>
      <vt:lpstr>查找的基本概念</vt:lpstr>
      <vt:lpstr>查找的基本概念</vt:lpstr>
      <vt:lpstr>查找表的基本操作和分类</vt:lpstr>
      <vt:lpstr>查找表的基本操作和分类</vt:lpstr>
      <vt:lpstr>查找的结果分类</vt:lpstr>
      <vt:lpstr>查找的分类</vt:lpstr>
      <vt:lpstr>查找算法的评价指标</vt:lpstr>
      <vt:lpstr>查找算法的评价指标</vt:lpstr>
      <vt:lpstr>查找算法的评价指标</vt:lpstr>
      <vt:lpstr>查找算法的评价指标</vt:lpstr>
      <vt:lpstr>常见的查找算法</vt:lpstr>
      <vt:lpstr>查找算法的分类</vt:lpstr>
      <vt:lpstr>小结</vt:lpstr>
      <vt:lpstr>Part II</vt:lpstr>
      <vt:lpstr>顺序查找法</vt:lpstr>
      <vt:lpstr>顺序查找的实现</vt:lpstr>
      <vt:lpstr>顺序查找的实现</vt:lpstr>
      <vt:lpstr>顺序查找的实现</vt:lpstr>
      <vt:lpstr>顺序查找的实现</vt:lpstr>
      <vt:lpstr>顺序查找实现的优化</vt:lpstr>
      <vt:lpstr>顺序查找实现的优化</vt:lpstr>
      <vt:lpstr>顺序查找实现的优化</vt:lpstr>
      <vt:lpstr>顺序查找实现的优化</vt:lpstr>
      <vt:lpstr>顺序查找优化实现的查找效率分析</vt:lpstr>
      <vt:lpstr>有序表条件下顺序查找的优化</vt:lpstr>
      <vt:lpstr>有序表条件下顺序查找的优化</vt:lpstr>
      <vt:lpstr>查找概率不等条件下顺序查找的优化</vt:lpstr>
      <vt:lpstr>小结</vt:lpstr>
      <vt:lpstr>Part III</vt:lpstr>
      <vt:lpstr>分块查找法</vt:lpstr>
      <vt:lpstr>分块查找法</vt:lpstr>
      <vt:lpstr>分块查找法</vt:lpstr>
      <vt:lpstr>分块查找法</vt:lpstr>
      <vt:lpstr>分块查找法</vt:lpstr>
      <vt:lpstr>分块查找法</vt:lpstr>
      <vt:lpstr>分块查找法</vt:lpstr>
      <vt:lpstr>分块查找法</vt:lpstr>
      <vt:lpstr>分块查找法</vt:lpstr>
      <vt:lpstr>分块查找法</vt:lpstr>
      <vt:lpstr>分块查找法查找效率分析</vt:lpstr>
      <vt:lpstr>分块查找法查找效率分析</vt:lpstr>
      <vt:lpstr>分块查找法查找效率分析</vt:lpstr>
      <vt:lpstr>小结</vt:lpstr>
      <vt:lpstr>Part IV</vt:lpstr>
      <vt:lpstr>折半查找法</vt:lpstr>
      <vt:lpstr>折半查找法</vt:lpstr>
      <vt:lpstr>折半查找法</vt:lpstr>
      <vt:lpstr>折半查找法</vt:lpstr>
      <vt:lpstr>折半查找法</vt:lpstr>
      <vt:lpstr>折半查找法</vt:lpstr>
      <vt:lpstr>折半查找法</vt:lpstr>
      <vt:lpstr>折半查找法</vt:lpstr>
      <vt:lpstr>折半查找法</vt:lpstr>
      <vt:lpstr>折半查找法</vt:lpstr>
      <vt:lpstr>折半查找法</vt:lpstr>
      <vt:lpstr>折半查找法</vt:lpstr>
      <vt:lpstr>折半查找法</vt:lpstr>
      <vt:lpstr>折半查找法</vt:lpstr>
      <vt:lpstr>折半查找法</vt:lpstr>
      <vt:lpstr>折半查找法</vt:lpstr>
      <vt:lpstr>折半查找的实现</vt:lpstr>
      <vt:lpstr>折半查找的效率分析</vt:lpstr>
      <vt:lpstr>折半查找的效率分析</vt:lpstr>
      <vt:lpstr>折半查找的效率分析</vt:lpstr>
      <vt:lpstr>折半查找的效率分析</vt:lpstr>
      <vt:lpstr>折半查找的效率分析</vt:lpstr>
      <vt:lpstr>折半查找的效率分析</vt:lpstr>
      <vt:lpstr>折半查找的效率分析</vt:lpstr>
      <vt:lpstr>折半查找判定树的构造</vt:lpstr>
      <vt:lpstr>折半查找判定树的构造</vt:lpstr>
      <vt:lpstr>折半查找判定树的构造</vt:lpstr>
      <vt:lpstr>折半查找判定树的构造</vt:lpstr>
      <vt:lpstr>折半查找判定树的构造</vt:lpstr>
      <vt:lpstr>折半查找判定树的构造</vt:lpstr>
      <vt:lpstr>折半查找判定树的构造</vt:lpstr>
      <vt:lpstr>折半查找判定树的构造</vt:lpstr>
      <vt:lpstr>折半查找判定树的构造</vt:lpstr>
      <vt:lpstr>折半查找判定树的构造</vt:lpstr>
      <vt:lpstr>折半查找判定树的构造</vt:lpstr>
      <vt:lpstr>折半查找判定树的构造</vt:lpstr>
      <vt:lpstr>折半查找判定树的构造</vt:lpstr>
      <vt:lpstr>折半查找判定树的构造</vt:lpstr>
      <vt:lpstr>小结</vt:lpstr>
      <vt:lpstr>插值查找法</vt:lpstr>
      <vt:lpstr>插值查找法</vt:lpstr>
      <vt:lpstr>斐波那契查找法</vt:lpstr>
      <vt:lpstr>斐波那契查找法</vt:lpstr>
      <vt:lpstr>斐波那契查找法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陈奕嘉</cp:lastModifiedBy>
  <cp:revision>1756</cp:revision>
  <dcterms:created xsi:type="dcterms:W3CDTF">2002-06-03T10:03:09Z</dcterms:created>
  <dcterms:modified xsi:type="dcterms:W3CDTF">2025-12-24T13:46:13Z</dcterms:modified>
</cp:coreProperties>
</file>